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Microsoft YaHei" panose="020B0503020204020204" pitchFamily="34" charset="-122"/>
      <p:regular r:id="rId13"/>
      <p:bold r:id="rId14"/>
    </p:embeddedFont>
    <p:embeddedFont>
      <p:font typeface="Microsoft Sans Serif" panose="020B0604020202020204" pitchFamily="34" charset="0"/>
      <p:regular r:id="rId15"/>
    </p:embeddedFont>
    <p:embeddedFont>
      <p:font typeface="Montserrat Bold" panose="00000800000000000000" pitchFamily="2" charset="0"/>
      <p:bold r:id="rId16"/>
    </p:embeddedFont>
    <p:embeddedFont>
      <p:font typeface="Montserrat Light" panose="00000400000000000000" pitchFamily="2" charset="0"/>
      <p:regular r:id="rId17"/>
    </p:embeddedFont>
    <p:embeddedFont>
      <p:font typeface="Source Sans 3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9499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9" y="2858214"/>
            <a:ext cx="7178766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Customer </a:t>
            </a:r>
            <a:r>
              <a:rPr lang="en-US" sz="4400" b="1" dirty="0">
                <a:solidFill>
                  <a:srgbClr val="000000"/>
                </a:solidFill>
                <a:latin typeface="Arial" panose="020B0604020202020204" pitchFamily="34" charset="0"/>
                <a:ea typeface="Microsoft Sans Serif" panose="020B0604020202020204" pitchFamily="34" charset="0"/>
                <a:cs typeface="Arial" panose="020B0604020202020204" pitchFamily="34" charset="0"/>
              </a:rPr>
              <a:t>Behaviour</a:t>
            </a:r>
            <a:r>
              <a:rPr lang="en-US" sz="4400" b="1" dirty="0">
                <a:solidFill>
                  <a:srgbClr val="000000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Analysis</a:t>
            </a:r>
            <a:endParaRPr lang="en-US" sz="4400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63798" y="4630936"/>
            <a:ext cx="74164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Analyzing 3,900 customer transactions to uncover spending patterns, preferences, and strategic opportunities for business growth.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3148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744" y="2709029"/>
            <a:ext cx="6038612" cy="504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Strategic Recommendations</a:t>
            </a:r>
            <a:endParaRPr lang="en-US" sz="315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744" y="3480078"/>
            <a:ext cx="888206" cy="106584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87592" y="3657719"/>
            <a:ext cx="2117527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Boost Subscriptions</a:t>
            </a:r>
            <a:endParaRPr lang="en-US" sz="155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Text 2"/>
          <p:cNvSpPr/>
          <p:nvPr/>
        </p:nvSpPr>
        <p:spPr>
          <a:xfrm>
            <a:off x="1687592" y="4016693"/>
            <a:ext cx="12321064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Promote exclusive benefits to convert non-subscribers and increase lifetime value</a:t>
            </a:r>
            <a:endParaRPr lang="en-US" sz="1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744" y="4545925"/>
            <a:ext cx="888206" cy="106584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687592" y="4723567"/>
            <a:ext cx="2928938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Customer Loyalty Programs</a:t>
            </a:r>
            <a:endParaRPr lang="en-US" sz="155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Text 4"/>
          <p:cNvSpPr/>
          <p:nvPr/>
        </p:nvSpPr>
        <p:spPr>
          <a:xfrm>
            <a:off x="1687592" y="5082540"/>
            <a:ext cx="12321064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Reward repeat buyers to strengthen the Loyal segment and increase retention</a:t>
            </a:r>
            <a:endParaRPr lang="en-US" sz="1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744" y="5611773"/>
            <a:ext cx="888206" cy="106584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687592" y="5789414"/>
            <a:ext cx="2924770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Optimize Discount Strategy</a:t>
            </a:r>
            <a:endParaRPr lang="en-US" sz="155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687592" y="6148388"/>
            <a:ext cx="12321064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Balance promotional sales with margin control, especially for discount-dependent products</a:t>
            </a:r>
            <a:endParaRPr lang="en-US" sz="14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1744" y="6677620"/>
            <a:ext cx="888206" cy="106584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687592" y="6855262"/>
            <a:ext cx="2094428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Targeted Marketing</a:t>
            </a:r>
            <a:endParaRPr lang="en-US" sz="155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687592" y="7214235"/>
            <a:ext cx="12321064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Focus on high-revenue age groups, express shipping users, and top-rated products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765697"/>
            <a:ext cx="56097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Dataset Overview</a:t>
            </a:r>
            <a:endParaRPr lang="en-US" sz="4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3798" y="3083957"/>
            <a:ext cx="2994303" cy="814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3,900</a:t>
            </a:r>
            <a:endParaRPr lang="en-US" sz="6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Text 2"/>
          <p:cNvSpPr/>
          <p:nvPr/>
        </p:nvSpPr>
        <p:spPr>
          <a:xfrm>
            <a:off x="958453" y="4206835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Total Purchases</a:t>
            </a:r>
            <a:endParaRPr lang="en-US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Text 3"/>
          <p:cNvSpPr/>
          <p:nvPr/>
        </p:nvSpPr>
        <p:spPr>
          <a:xfrm>
            <a:off x="863798" y="4705469"/>
            <a:ext cx="29943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Transactions analyzed across all categories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4166592" y="3083957"/>
            <a:ext cx="2994303" cy="814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18</a:t>
            </a:r>
            <a:endParaRPr lang="en-US" sz="6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ext 5"/>
          <p:cNvSpPr/>
          <p:nvPr/>
        </p:nvSpPr>
        <p:spPr>
          <a:xfrm>
            <a:off x="4261247" y="4206835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Data Points</a:t>
            </a:r>
            <a:endParaRPr lang="en-US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Text 6"/>
          <p:cNvSpPr/>
          <p:nvPr/>
        </p:nvSpPr>
        <p:spPr>
          <a:xfrm>
            <a:off x="4166592" y="4705469"/>
            <a:ext cx="29943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Features covering demographics and behavior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7469386" y="3083957"/>
            <a:ext cx="2994303" cy="814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50</a:t>
            </a:r>
            <a:endParaRPr lang="en-US" sz="6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64041" y="4206835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Locations</a:t>
            </a:r>
            <a:endParaRPr lang="en-US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469386" y="4705469"/>
            <a:ext cx="29943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Geographic distribution of customers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10772180" y="3083957"/>
            <a:ext cx="2994422" cy="814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25</a:t>
            </a:r>
            <a:endParaRPr lang="en-US" sz="6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10866953" y="4206835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Products</a:t>
            </a:r>
            <a:endParaRPr lang="en-US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10772180" y="4705469"/>
            <a:ext cx="2994422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Unique items purchased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863798" y="5723453"/>
            <a:ext cx="129028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Key features include customer demographics, purchase details, shopping behavior, and subscription status. Only 37 missing values in Review Rating column.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396603"/>
            <a:ext cx="7450574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Data Preparation Process</a:t>
            </a:r>
            <a:endParaRPr lang="en-US" sz="4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3798" y="2591514"/>
            <a:ext cx="246817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3798" y="2980492"/>
            <a:ext cx="6327934" cy="30480"/>
          </a:xfrm>
          <a:prstGeom prst="rect">
            <a:avLst/>
          </a:prstGeom>
          <a:solidFill>
            <a:srgbClr val="E99251"/>
          </a:solidFill>
          <a:ln/>
        </p:spPr>
      </p:sp>
      <p:sp>
        <p:nvSpPr>
          <p:cNvPr id="5" name="Text 3"/>
          <p:cNvSpPr/>
          <p:nvPr/>
        </p:nvSpPr>
        <p:spPr>
          <a:xfrm>
            <a:off x="863798" y="3164800"/>
            <a:ext cx="4011097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Data Loading &amp; Exploration</a:t>
            </a:r>
            <a:endParaRPr lang="en-US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Text 4"/>
          <p:cNvSpPr/>
          <p:nvPr/>
        </p:nvSpPr>
        <p:spPr>
          <a:xfrm>
            <a:off x="863798" y="3663434"/>
            <a:ext cx="6327934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sz="1900" dirty="0">
                <a:solidFill>
                  <a:srgbClr val="3D3838"/>
                </a:solidFill>
              </a:rPr>
              <a:t>Imported dataset using pandas, analyzed structure with df.info() and summary statistics</a:t>
            </a:r>
          </a:p>
        </p:txBody>
      </p:sp>
      <p:sp>
        <p:nvSpPr>
          <p:cNvPr id="7" name="Text 5"/>
          <p:cNvSpPr/>
          <p:nvPr/>
        </p:nvSpPr>
        <p:spPr>
          <a:xfrm>
            <a:off x="7438549" y="2591514"/>
            <a:ext cx="246817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7438549" y="2980492"/>
            <a:ext cx="6328053" cy="30480"/>
          </a:xfrm>
          <a:prstGeom prst="rect">
            <a:avLst/>
          </a:prstGeom>
          <a:solidFill>
            <a:srgbClr val="E99251"/>
          </a:solidFill>
          <a:ln/>
        </p:spPr>
      </p:sp>
      <p:sp>
        <p:nvSpPr>
          <p:cNvPr id="9" name="Text 7"/>
          <p:cNvSpPr/>
          <p:nvPr/>
        </p:nvSpPr>
        <p:spPr>
          <a:xfrm>
            <a:off x="7438549" y="3164800"/>
            <a:ext cx="400181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Cleaning &amp; Standardization</a:t>
            </a:r>
            <a:endParaRPr lang="en-US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438549" y="3663434"/>
            <a:ext cx="632805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Imputed missing Review Ratings using median by category, renamed columns to snake_case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863798" y="4835604"/>
            <a:ext cx="246817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863798" y="5224582"/>
            <a:ext cx="6327934" cy="30480"/>
          </a:xfrm>
          <a:prstGeom prst="rect">
            <a:avLst/>
          </a:prstGeom>
          <a:solidFill>
            <a:srgbClr val="E99251"/>
          </a:solidFill>
          <a:ln/>
        </p:spPr>
      </p:sp>
      <p:sp>
        <p:nvSpPr>
          <p:cNvPr id="13" name="Text 11"/>
          <p:cNvSpPr/>
          <p:nvPr/>
        </p:nvSpPr>
        <p:spPr>
          <a:xfrm>
            <a:off x="863798" y="5408890"/>
            <a:ext cx="3017877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Feature Engineering</a:t>
            </a:r>
            <a:endParaRPr lang="en-US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863798" y="5907524"/>
            <a:ext cx="6327934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Created age_group and purchasing_period columns, verified data consistency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7438549" y="4835604"/>
            <a:ext cx="246817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04</a:t>
            </a:r>
            <a:endParaRPr lang="en-US" sz="1900" dirty="0"/>
          </a:p>
        </p:txBody>
      </p:sp>
      <p:sp>
        <p:nvSpPr>
          <p:cNvPr id="16" name="Shape 14"/>
          <p:cNvSpPr/>
          <p:nvPr/>
        </p:nvSpPr>
        <p:spPr>
          <a:xfrm>
            <a:off x="7438549" y="5224582"/>
            <a:ext cx="6328053" cy="30480"/>
          </a:xfrm>
          <a:prstGeom prst="rect">
            <a:avLst/>
          </a:prstGeom>
          <a:solidFill>
            <a:srgbClr val="E99251"/>
          </a:solidFill>
          <a:ln/>
        </p:spPr>
      </p:sp>
      <p:sp>
        <p:nvSpPr>
          <p:cNvPr id="17" name="Text 15"/>
          <p:cNvSpPr/>
          <p:nvPr/>
        </p:nvSpPr>
        <p:spPr>
          <a:xfrm>
            <a:off x="7438549" y="5408890"/>
            <a:ext cx="310646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Database Integration</a:t>
            </a:r>
            <a:endParaRPr lang="en-US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438549" y="5907524"/>
            <a:ext cx="632805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Connected to PostgreSQL and loaded cleaned data for SQL analysis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201222"/>
            <a:ext cx="5760006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Revenue by Gender</a:t>
            </a:r>
            <a:endParaRPr lang="en-US" sz="4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2550319"/>
            <a:ext cx="7500699" cy="392299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41182" y="6503789"/>
            <a:ext cx="246817" cy="246817"/>
          </a:xfrm>
          <a:prstGeom prst="roundRect">
            <a:avLst>
              <a:gd name="adj" fmla="val 7410"/>
            </a:avLst>
          </a:prstGeom>
          <a:solidFill>
            <a:srgbClr val="442209"/>
          </a:solidFill>
          <a:ln/>
        </p:spPr>
      </p:sp>
      <p:sp>
        <p:nvSpPr>
          <p:cNvPr id="5" name="Text 2"/>
          <p:cNvSpPr/>
          <p:nvPr/>
        </p:nvSpPr>
        <p:spPr>
          <a:xfrm>
            <a:off x="4048958" y="6503789"/>
            <a:ext cx="488990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Male</a:t>
            </a:r>
            <a:endParaRPr lang="en-US" sz="1900" dirty="0"/>
          </a:p>
        </p:txBody>
      </p:sp>
      <p:sp>
        <p:nvSpPr>
          <p:cNvPr id="6" name="Shape 3"/>
          <p:cNvSpPr/>
          <p:nvPr/>
        </p:nvSpPr>
        <p:spPr>
          <a:xfrm>
            <a:off x="4690348" y="6503789"/>
            <a:ext cx="246817" cy="246817"/>
          </a:xfrm>
          <a:prstGeom prst="roundRect">
            <a:avLst>
              <a:gd name="adj" fmla="val 7410"/>
            </a:avLst>
          </a:prstGeom>
          <a:solidFill>
            <a:srgbClr val="E3731F"/>
          </a:solidFill>
          <a:ln/>
        </p:spPr>
      </p:sp>
      <p:sp>
        <p:nvSpPr>
          <p:cNvPr id="7" name="Text 4"/>
          <p:cNvSpPr/>
          <p:nvPr/>
        </p:nvSpPr>
        <p:spPr>
          <a:xfrm>
            <a:off x="4998125" y="6503789"/>
            <a:ext cx="754975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Female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8974336" y="2519482"/>
            <a:ext cx="4799767" cy="841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Male Customers Drive Revenue</a:t>
            </a:r>
            <a:endParaRPr lang="en-US" sz="265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Text 6"/>
          <p:cNvSpPr/>
          <p:nvPr/>
        </p:nvSpPr>
        <p:spPr>
          <a:xfrm>
            <a:off x="8974336" y="3607594"/>
            <a:ext cx="4799767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Male customers generated $157,890 in total revenue, more than double the $75,191 from female customers.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8974336" y="4940141"/>
            <a:ext cx="479976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This significant gap suggests opportunities for targeted marketing to female segments.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352318"/>
            <a:ext cx="56097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Customer</a:t>
            </a: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Insights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63798" y="3423761"/>
            <a:ext cx="4136350" cy="2453402"/>
          </a:xfrm>
          <a:prstGeom prst="roundRect">
            <a:avLst>
              <a:gd name="adj" fmla="val 1509"/>
            </a:avLst>
          </a:prstGeom>
          <a:solidFill>
            <a:srgbClr val="E04F00"/>
          </a:solidFill>
          <a:ln/>
        </p:spPr>
      </p:sp>
      <p:sp>
        <p:nvSpPr>
          <p:cNvPr id="4" name="Text 2"/>
          <p:cNvSpPr/>
          <p:nvPr/>
        </p:nvSpPr>
        <p:spPr>
          <a:xfrm>
            <a:off x="1110615" y="3670578"/>
            <a:ext cx="3642717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High-Value Discount Users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110615" y="4519851"/>
            <a:ext cx="3642717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FFFFFF"/>
                </a:solidFill>
                <a:ea typeface="Source Sans 3" pitchFamily="34" charset="-122"/>
                <a:cs typeface="Source Sans 3" pitchFamily="34" charset="-120"/>
              </a:rPr>
              <a:t>839 customers used discounts but still spent above average purchase amount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5246965" y="3423761"/>
            <a:ext cx="4136350" cy="2453402"/>
          </a:xfrm>
          <a:prstGeom prst="roundRect">
            <a:avLst>
              <a:gd name="adj" fmla="val 1509"/>
            </a:avLst>
          </a:prstGeom>
          <a:solidFill>
            <a:srgbClr val="E04F00"/>
          </a:solidFill>
          <a:ln/>
        </p:spPr>
      </p:sp>
      <p:sp>
        <p:nvSpPr>
          <p:cNvPr id="7" name="Text 5"/>
          <p:cNvSpPr/>
          <p:nvPr/>
        </p:nvSpPr>
        <p:spPr>
          <a:xfrm>
            <a:off x="5493782" y="3670578"/>
            <a:ext cx="3642717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Express Shipping Premium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93782" y="4519851"/>
            <a:ext cx="3642717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FFFFFF"/>
                </a:solidFill>
                <a:ea typeface="Source Sans 3" pitchFamily="34" charset="-122"/>
                <a:cs typeface="Source Sans 3" pitchFamily="34" charset="-120"/>
              </a:rPr>
              <a:t>Express shipping users spend $60.48 on average vs. $58.46 for standard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9630132" y="3423761"/>
            <a:ext cx="4136350" cy="2453402"/>
          </a:xfrm>
          <a:prstGeom prst="roundRect">
            <a:avLst>
              <a:gd name="adj" fmla="val 1509"/>
            </a:avLst>
          </a:prstGeom>
          <a:solidFill>
            <a:srgbClr val="E04F00"/>
          </a:solidFill>
          <a:ln/>
        </p:spPr>
      </p:sp>
      <p:sp>
        <p:nvSpPr>
          <p:cNvPr id="10" name="Text 8"/>
          <p:cNvSpPr/>
          <p:nvPr/>
        </p:nvSpPr>
        <p:spPr>
          <a:xfrm>
            <a:off x="9876949" y="3670578"/>
            <a:ext cx="2921198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Top-Rated Products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6949" y="4519851"/>
            <a:ext cx="3642717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FFFFFF"/>
                </a:solidFill>
                <a:ea typeface="Source Sans 3" pitchFamily="34" charset="-122"/>
                <a:cs typeface="Source Sans 3" pitchFamily="34" charset="-120"/>
              </a:rPr>
              <a:t>Gloves (3.86), Sandals (3.84), and Boots (3.82) lead in customer satisfaction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902970"/>
            <a:ext cx="7212687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Customer Segmentation</a:t>
            </a:r>
            <a:endParaRPr lang="en-US" sz="4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4902" y="2097881"/>
            <a:ext cx="2128957" cy="13624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15728" y="2729389"/>
            <a:ext cx="347067" cy="433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50"/>
              </a:lnSpc>
              <a:buNone/>
            </a:pPr>
            <a:r>
              <a:rPr lang="en-US" sz="27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700" dirty="0"/>
          </a:p>
        </p:txBody>
      </p:sp>
      <p:sp>
        <p:nvSpPr>
          <p:cNvPr id="5" name="Text 2"/>
          <p:cNvSpPr/>
          <p:nvPr/>
        </p:nvSpPr>
        <p:spPr>
          <a:xfrm>
            <a:off x="5400675" y="2344698"/>
            <a:ext cx="663416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New</a:t>
            </a:r>
            <a:endParaRPr lang="en-US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Text 3"/>
          <p:cNvSpPr/>
          <p:nvPr/>
        </p:nvSpPr>
        <p:spPr>
          <a:xfrm>
            <a:off x="5400675" y="2843332"/>
            <a:ext cx="663416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83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5215533" y="3475911"/>
            <a:ext cx="8489394" cy="15240"/>
          </a:xfrm>
          <a:prstGeom prst="roundRect">
            <a:avLst>
              <a:gd name="adj" fmla="val 242945"/>
            </a:avLst>
          </a:prstGeom>
          <a:solidFill>
            <a:srgbClr val="D8D4D4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0483" y="3521988"/>
            <a:ext cx="4257913" cy="136243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15847" y="3986213"/>
            <a:ext cx="347067" cy="433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50"/>
              </a:lnSpc>
              <a:buNone/>
            </a:pPr>
            <a:r>
              <a:rPr lang="en-US" sz="27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700" dirty="0"/>
          </a:p>
        </p:txBody>
      </p:sp>
      <p:sp>
        <p:nvSpPr>
          <p:cNvPr id="10" name="Text 6"/>
          <p:cNvSpPr/>
          <p:nvPr/>
        </p:nvSpPr>
        <p:spPr>
          <a:xfrm>
            <a:off x="6465213" y="3768804"/>
            <a:ext cx="1486733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Returning</a:t>
            </a:r>
            <a:endParaRPr lang="en-US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Text 7"/>
          <p:cNvSpPr/>
          <p:nvPr/>
        </p:nvSpPr>
        <p:spPr>
          <a:xfrm>
            <a:off x="6465213" y="4267438"/>
            <a:ext cx="148673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701</a:t>
            </a:r>
            <a:endParaRPr lang="en-US" sz="1900" dirty="0"/>
          </a:p>
        </p:txBody>
      </p:sp>
      <p:sp>
        <p:nvSpPr>
          <p:cNvPr id="12" name="Shape 8"/>
          <p:cNvSpPr/>
          <p:nvPr/>
        </p:nvSpPr>
        <p:spPr>
          <a:xfrm>
            <a:off x="6280071" y="4900017"/>
            <a:ext cx="7424857" cy="15240"/>
          </a:xfrm>
          <a:prstGeom prst="roundRect">
            <a:avLst>
              <a:gd name="adj" fmla="val 242945"/>
            </a:avLst>
          </a:prstGeom>
          <a:solidFill>
            <a:srgbClr val="D8D4D4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945" y="4946094"/>
            <a:ext cx="6386870" cy="136243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15847" y="5410319"/>
            <a:ext cx="347067" cy="433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50"/>
              </a:lnSpc>
              <a:buNone/>
            </a:pPr>
            <a:r>
              <a:rPr lang="en-US" sz="27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700" dirty="0"/>
          </a:p>
        </p:txBody>
      </p:sp>
      <p:sp>
        <p:nvSpPr>
          <p:cNvPr id="15" name="Text 10"/>
          <p:cNvSpPr/>
          <p:nvPr/>
        </p:nvSpPr>
        <p:spPr>
          <a:xfrm>
            <a:off x="7529632" y="5192911"/>
            <a:ext cx="766643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Loyal</a:t>
            </a:r>
            <a:endParaRPr lang="en-US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Text 11"/>
          <p:cNvSpPr/>
          <p:nvPr/>
        </p:nvSpPr>
        <p:spPr>
          <a:xfrm>
            <a:off x="7529632" y="5691545"/>
            <a:ext cx="76664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3,116</a:t>
            </a:r>
            <a:endParaRPr lang="en-US" sz="1900" dirty="0"/>
          </a:p>
        </p:txBody>
      </p:sp>
      <p:sp>
        <p:nvSpPr>
          <p:cNvPr id="17" name="Text 12"/>
          <p:cNvSpPr/>
          <p:nvPr/>
        </p:nvSpPr>
        <p:spPr>
          <a:xfrm>
            <a:off x="863798" y="6586180"/>
            <a:ext cx="129028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The majority of customers (80%) fall into the Loyal segment, demonstrating strong retention. However, only 2% are new customers, indicating a need for acquisition strategies.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132284"/>
            <a:ext cx="6309122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Subscription Analysis</a:t>
            </a:r>
            <a:endParaRPr lang="en-US" sz="4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3798" y="2425779"/>
            <a:ext cx="7095530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3042761"/>
            <a:ext cx="5642967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Subscribers vs. Non-Subscribers</a:t>
            </a:r>
            <a:endParaRPr lang="en-US" sz="265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Text 3"/>
          <p:cNvSpPr/>
          <p:nvPr/>
        </p:nvSpPr>
        <p:spPr>
          <a:xfrm>
            <a:off x="863798" y="3710226"/>
            <a:ext cx="7095530" cy="462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1,053 subscribers generated $62,645 in revenue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4259223"/>
            <a:ext cx="7095530" cy="462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2,847 non-subscribers generated $170,436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4808220"/>
            <a:ext cx="7095530" cy="462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Average spend nearly identical: $59.49 vs. $59.87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798" y="5357217"/>
            <a:ext cx="7095530" cy="925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958 repeat buyers (&gt;5 purchases) have subscriptions</a:t>
            </a:r>
            <a:endParaRPr lang="en-US" sz="19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9166" y="2481382"/>
            <a:ext cx="4338161" cy="433816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906185"/>
            <a:ext cx="7596426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Top Products by Category</a:t>
            </a:r>
            <a:endParaRPr lang="en-US" sz="4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Shape 1"/>
          <p:cNvSpPr/>
          <p:nvPr/>
        </p:nvSpPr>
        <p:spPr>
          <a:xfrm>
            <a:off x="863798" y="2101096"/>
            <a:ext cx="6327934" cy="2163842"/>
          </a:xfrm>
          <a:prstGeom prst="roundRect">
            <a:avLst>
              <a:gd name="adj" fmla="val 1711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94278" y="2131576"/>
            <a:ext cx="6266974" cy="740450"/>
          </a:xfrm>
          <a:prstGeom prst="roundRect">
            <a:avLst>
              <a:gd name="adj" fmla="val 61"/>
            </a:avLst>
          </a:prstGeom>
          <a:solidFill>
            <a:srgbClr val="F2EEEE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42623" y="2316718"/>
            <a:ext cx="370165" cy="37016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41095" y="3118842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Accessories</a:t>
            </a:r>
            <a:endParaRPr lang="en-US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ext 4"/>
          <p:cNvSpPr/>
          <p:nvPr/>
        </p:nvSpPr>
        <p:spPr>
          <a:xfrm>
            <a:off x="1141095" y="3617476"/>
            <a:ext cx="5773341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Jewelry (171), Belt (161), Sunglasses (161)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7438549" y="2101096"/>
            <a:ext cx="6328053" cy="2163842"/>
          </a:xfrm>
          <a:prstGeom prst="roundRect">
            <a:avLst>
              <a:gd name="adj" fmla="val 1711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469029" y="2131576"/>
            <a:ext cx="6267093" cy="740450"/>
          </a:xfrm>
          <a:prstGeom prst="roundRect">
            <a:avLst>
              <a:gd name="adj" fmla="val 61"/>
            </a:avLst>
          </a:prstGeom>
          <a:solidFill>
            <a:srgbClr val="F2EEEE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417493" y="2316718"/>
            <a:ext cx="370165" cy="370165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715845" y="3118842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Clothing</a:t>
            </a:r>
            <a:endParaRPr lang="en-US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Text 8"/>
          <p:cNvSpPr/>
          <p:nvPr/>
        </p:nvSpPr>
        <p:spPr>
          <a:xfrm>
            <a:off x="7715845" y="3617476"/>
            <a:ext cx="5773460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Blouse (171), Pants (171), Shirt (169)</a:t>
            </a:r>
            <a:endParaRPr lang="en-US" sz="1900" dirty="0"/>
          </a:p>
        </p:txBody>
      </p:sp>
      <p:sp>
        <p:nvSpPr>
          <p:cNvPr id="13" name="Shape 9"/>
          <p:cNvSpPr/>
          <p:nvPr/>
        </p:nvSpPr>
        <p:spPr>
          <a:xfrm>
            <a:off x="863798" y="4511754"/>
            <a:ext cx="6327934" cy="2163842"/>
          </a:xfrm>
          <a:prstGeom prst="roundRect">
            <a:avLst>
              <a:gd name="adj" fmla="val 1711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894278" y="4542234"/>
            <a:ext cx="6266974" cy="740450"/>
          </a:xfrm>
          <a:prstGeom prst="roundRect">
            <a:avLst>
              <a:gd name="adj" fmla="val 61"/>
            </a:avLst>
          </a:prstGeom>
          <a:solidFill>
            <a:srgbClr val="F2EEEE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42623" y="4727377"/>
            <a:ext cx="370165" cy="370165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141095" y="5529501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Footwear</a:t>
            </a:r>
            <a:endParaRPr lang="en-US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Text 12"/>
          <p:cNvSpPr/>
          <p:nvPr/>
        </p:nvSpPr>
        <p:spPr>
          <a:xfrm>
            <a:off x="1141095" y="6028134"/>
            <a:ext cx="5773341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Sandals (160), Shoes (150), Sneakers (145)</a:t>
            </a:r>
            <a:endParaRPr lang="en-US" sz="1900" dirty="0"/>
          </a:p>
        </p:txBody>
      </p:sp>
      <p:sp>
        <p:nvSpPr>
          <p:cNvPr id="18" name="Shape 13"/>
          <p:cNvSpPr/>
          <p:nvPr/>
        </p:nvSpPr>
        <p:spPr>
          <a:xfrm>
            <a:off x="7438549" y="4511754"/>
            <a:ext cx="6328053" cy="2163842"/>
          </a:xfrm>
          <a:prstGeom prst="roundRect">
            <a:avLst>
              <a:gd name="adj" fmla="val 1711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7469029" y="4542234"/>
            <a:ext cx="6267093" cy="740450"/>
          </a:xfrm>
          <a:prstGeom prst="roundRect">
            <a:avLst>
              <a:gd name="adj" fmla="val 61"/>
            </a:avLst>
          </a:prstGeom>
          <a:solidFill>
            <a:srgbClr val="F2EEEE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417493" y="4727377"/>
            <a:ext cx="370165" cy="370165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715845" y="5529501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Outerwear</a:t>
            </a:r>
            <a:endParaRPr lang="en-US" sz="2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Text 16"/>
          <p:cNvSpPr/>
          <p:nvPr/>
        </p:nvSpPr>
        <p:spPr>
          <a:xfrm>
            <a:off x="7715845" y="6028134"/>
            <a:ext cx="5773460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Jacket (163), Coat (161)</a:t>
            </a:r>
            <a:endParaRPr lang="en-US" sz="1900" dirty="0"/>
          </a:p>
        </p:txBody>
      </p:sp>
      <p:sp>
        <p:nvSpPr>
          <p:cNvPr id="23" name="Text 17"/>
          <p:cNvSpPr/>
          <p:nvPr/>
        </p:nvSpPr>
        <p:spPr>
          <a:xfrm>
            <a:off x="863798" y="6953250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Discount-dependent products: Hat (50%), Sneakers (49%), Coat (49%), Sweater (48%), Pants (47%)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843558"/>
            <a:ext cx="6740962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ontserrat Bold" pitchFamily="34" charset="-120"/>
              </a:rPr>
              <a:t>Revenue</a:t>
            </a: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by Age Group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2038469"/>
            <a:ext cx="11381661" cy="469975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3798" y="7015877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ea typeface="Source Sans 3" pitchFamily="34" charset="-122"/>
                <a:cs typeface="Source Sans 3" pitchFamily="34" charset="-120"/>
              </a:rPr>
              <a:t>Young Adults lead revenue generation at $62,143, with relatively balanced contributions across all age groups.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484</Words>
  <Application>Microsoft Office PowerPoint</Application>
  <PresentationFormat>Custom</PresentationFormat>
  <Paragraphs>90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Montserrat Bold</vt:lpstr>
      <vt:lpstr>Microsoft YaHei</vt:lpstr>
      <vt:lpstr>Montserrat Light</vt:lpstr>
      <vt:lpstr>Source Sans 3</vt:lpstr>
      <vt:lpstr>Microsoft Sans Serif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Kathiravan M</cp:lastModifiedBy>
  <cp:revision>4</cp:revision>
  <dcterms:created xsi:type="dcterms:W3CDTF">2025-11-06T16:22:29Z</dcterms:created>
  <dcterms:modified xsi:type="dcterms:W3CDTF">2025-11-06T16:38:29Z</dcterms:modified>
</cp:coreProperties>
</file>